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64" r:id="rId4"/>
    <p:sldId id="263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633"/>
    <a:srgbClr val="CB0329"/>
    <a:srgbClr val="F6EFE6"/>
    <a:srgbClr val="DD0430"/>
    <a:srgbClr val="E1DACF"/>
    <a:srgbClr val="FF8AD8"/>
    <a:srgbClr val="CB4547"/>
    <a:srgbClr val="AC4C41"/>
    <a:srgbClr val="CB4555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0"/>
    <p:restoredTop sz="94722"/>
  </p:normalViewPr>
  <p:slideViewPr>
    <p:cSldViewPr snapToGrid="0" snapToObjects="1">
      <p:cViewPr>
        <p:scale>
          <a:sx n="107" d="100"/>
          <a:sy n="107" d="100"/>
        </p:scale>
        <p:origin x="632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6B8FB5-EF08-D844-8C0D-6AEF77610815}" type="datetimeFigureOut">
              <a:rPr lang="en-US" smtClean="0"/>
              <a:t>3/11/19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05DAA8-97C1-A846-855C-BDE79D31E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688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5DAA8-97C1-A846-855C-BDE79D31EF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14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5DAA8-97C1-A846-855C-BDE79D31EF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46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5DAA8-97C1-A846-855C-BDE79D31EF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40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5DAA8-97C1-A846-855C-BDE79D31EF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62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05DAA8-97C1-A846-855C-BDE79D31EF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28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BC2A6-DE24-114B-B8A5-31E723423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2E432D-07BF-494C-8CF6-160C2DACB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879A6-5C67-C644-9666-CE24F23CB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43626-6D9D-0949-A29A-8CD474ACADFB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863D8-6456-684E-B816-A5D7855A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3E5F5-F90F-7B4F-85AA-0301D259D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05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E873B-A292-AF46-BF08-3E30BFF1A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F69E62-3AB1-8949-AD94-CC29DFAFA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1A9C3-C347-9B4F-84A0-110D47385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E2834-90D4-4E42-B80C-2DDFFBFCE734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AE91D-2068-9540-8611-AE749D931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B5A21-5501-0445-8101-3B2FD0113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02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A2EC9D-9013-2948-8399-222F96C356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121E9-2DA9-EE4B-9173-E70471F55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59F97-C8BA-7F43-90E7-7ADBA4AC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0DE48-01C2-0843-90D7-A8B0B0B326F2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87855-6FA2-2D4F-B1F9-FCD18E521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547D0-689E-D949-A9E7-AF186DADD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65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637A0-983D-0244-BB3F-E8DAAD6B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B03BE-DB54-1D49-9391-CD795BEC9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84D80-AB1C-814C-96F8-B2A294F17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7FBC-0DAE-9241-8C04-201453B617D4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208C4-7014-B343-B140-AE7A13E9C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BF601-0888-4C41-8F6E-8E54E5B69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64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50449-2145-694C-8FF3-1A9E39D05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D0EEE3-608F-7D48-8A0D-69DFCCE11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EB537-4285-5F45-B387-95A1DC417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72B41-1518-9141-B453-6BA34D34F24E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175C7-91C2-3D4E-A3C9-A14A84E8E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7FDCA-8FD3-4944-AFE4-4853FFE90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056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FF107-8033-0A4A-B3C0-F4D51A4F3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5023C-EA56-D74D-98C9-53FA6198BE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30D2F-6EAE-714A-AE88-FB9B312C6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91ECB-0E00-D94B-892F-30FF6AADE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2B0DF-DCD6-1D48-9A71-CD21952CB50C}" type="datetime1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5452E-C0E5-0C42-BEA6-6C6FE98AC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2F0A6-283C-3640-9989-52C69E94B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83FEA-8E87-3A49-BE5C-628412F92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658F7-E215-194B-90E9-81EBD3CC1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C6C88-7B93-0D41-A53F-A371790E4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D6CFD-64F8-3E4B-AC31-BFE0585DE4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E657DE-4D34-F541-81E7-798701F544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1E054C-1EAC-3142-AEE1-95F9671E2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9030-3BBD-DF43-9101-7E1811E8FFC5}" type="datetime1">
              <a:rPr lang="en-US" smtClean="0"/>
              <a:t>3/11/19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B3588-778C-B44C-A5B3-CBD3E1A34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3FE3E6-7365-804A-BBF7-D71A2F95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1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89105-2FA4-4541-ABB3-CAD6FF283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0EDD37-40F9-FF44-A736-7BEE654B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FF500-4D4D-DE43-9590-7FADD5AE1988}" type="datetime1">
              <a:rPr lang="en-US" smtClean="0"/>
              <a:t>3/11/19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5D76AA-71F4-DD45-9E53-AD80B16B0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15027A-DA1C-084D-97F2-C5340023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96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5CED5-8D2C-AB49-88D4-44433F02B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C9867-D14E-EE47-BEEC-FEAEB389687C}" type="datetime1">
              <a:rPr lang="en-US" smtClean="0"/>
              <a:t>3/11/19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32337A-C1D8-234F-8C1A-867FF6AA6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D0A9F-FA2F-1645-A079-99D90F3D3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25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3DE5-6050-9A49-AED0-EA222179C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6D794-6BBA-0A48-B7B1-FEC09293B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B6B15-80AC-5046-9349-26ECA74FA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BDE16-0B1F-7543-8E9F-FA2C3C5CF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95947-8B49-C94F-BD3B-CF7A2F9B7B10}" type="datetime1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B6ED4F-37C9-484C-BA69-D6504B5D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FAF8E-98ED-6C41-B4FB-D4D230476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9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E08D-DD50-AC4A-939F-4ABD14CC6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D7BC0A-E6E9-9244-8E5B-0CD07EDBBA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ED027-FA13-4043-8521-F6874146E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E0DAD-C05E-DF44-AF0D-D6A9D1546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0AC9-8875-5943-B248-4D5F1C24B6E2}" type="datetime1">
              <a:rPr lang="en-US" smtClean="0"/>
              <a:t>3/11/19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2F23F-872E-8444-AF1B-3A3A04C9A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0EA94-BC68-254F-BF99-61D1DCB30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6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9DB15D-2EA8-2645-B154-06EEC187C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F188D0-5294-5749-A57E-BBDCD2700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DFBEC-FF27-1D4D-A256-41F877CDA8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FBBFA-D33E-B94A-A848-FB2818E56B1A}" type="datetime1">
              <a:rPr lang="en-US" smtClean="0"/>
              <a:t>3/11/19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AC382-3B42-EC4C-833E-8FAB72977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F201C-AED6-484A-A380-18E49C8AF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57460-F2D1-E04D-80CC-97673E90C4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BF1A83-C4C2-1144-9C46-3F88F6A27F56}"/>
              </a:ext>
            </a:extLst>
          </p:cNvPr>
          <p:cNvSpPr/>
          <p:nvPr/>
        </p:nvSpPr>
        <p:spPr>
          <a:xfrm>
            <a:off x="1194562" y="1663552"/>
            <a:ext cx="980287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633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Do outside factors including weather, </a:t>
            </a:r>
          </a:p>
          <a:p>
            <a:r>
              <a:rPr lang="en-US" sz="3600" b="1" dirty="0">
                <a:solidFill>
                  <a:srgbClr val="162633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travel, and time combined with classic </a:t>
            </a:r>
          </a:p>
          <a:p>
            <a:r>
              <a:rPr lang="en-US" sz="3600" b="1" dirty="0">
                <a:solidFill>
                  <a:srgbClr val="162633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Major League Baseball statistical </a:t>
            </a:r>
          </a:p>
          <a:p>
            <a:r>
              <a:rPr lang="en-US" sz="3600" b="1" dirty="0">
                <a:solidFill>
                  <a:srgbClr val="162633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performance contribute to the outcome </a:t>
            </a:r>
          </a:p>
          <a:p>
            <a:r>
              <a:rPr lang="en-US" sz="3600" b="1" dirty="0">
                <a:solidFill>
                  <a:srgbClr val="162633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of a game?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0594898-4F13-F14A-B7BD-C0134677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11671"/>
            <a:ext cx="12192000" cy="646330"/>
          </a:xfrm>
          <a:solidFill>
            <a:srgbClr val="C9032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37141D6-6BF6-D24E-84B8-3D8BABA1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0219" y="6380667"/>
            <a:ext cx="2743200" cy="365125"/>
          </a:xfrm>
        </p:spPr>
        <p:txBody>
          <a:bodyPr/>
          <a:lstStyle/>
          <a:p>
            <a:pPr algn="l"/>
            <a:fld id="{64657460-F2D1-E04D-80CC-97673E90C4C1}" type="slidenum">
              <a:rPr lang="en-US" b="1" smtClean="0">
                <a:solidFill>
                  <a:schemeClr val="bg1"/>
                </a:solidFill>
                <a:latin typeface="CaslonGraphiqueEF" panose="02000605090000020004" pitchFamily="2" charset="0"/>
              </a:rPr>
              <a:pPr algn="l"/>
              <a:t>1</a:t>
            </a:fld>
            <a:endParaRPr lang="en-US" b="1" dirty="0">
              <a:solidFill>
                <a:schemeClr val="bg1"/>
              </a:solidFill>
              <a:latin typeface="CaslonGraphiqueEF" panose="0200060509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8138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BF1A83-C4C2-1144-9C46-3F88F6A27F56}"/>
              </a:ext>
            </a:extLst>
          </p:cNvPr>
          <p:cNvSpPr/>
          <p:nvPr/>
        </p:nvSpPr>
        <p:spPr>
          <a:xfrm>
            <a:off x="1455391" y="2002686"/>
            <a:ext cx="24226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Complete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0594898-4F13-F14A-B7BD-C0134677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11671"/>
            <a:ext cx="12192000" cy="646330"/>
          </a:xfrm>
          <a:solidFill>
            <a:srgbClr val="C9032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37141D6-6BF6-D24E-84B8-3D8BABA1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0219" y="6380667"/>
            <a:ext cx="2743200" cy="365125"/>
          </a:xfrm>
        </p:spPr>
        <p:txBody>
          <a:bodyPr/>
          <a:lstStyle/>
          <a:p>
            <a:pPr algn="l"/>
            <a:fld id="{64657460-F2D1-E04D-80CC-97673E90C4C1}" type="slidenum">
              <a:rPr lang="en-US" b="1" smtClean="0">
                <a:solidFill>
                  <a:schemeClr val="bg1"/>
                </a:solidFill>
                <a:latin typeface="CaslonGraphiqueEF" panose="02000605090000020004" pitchFamily="2" charset="0"/>
              </a:rPr>
              <a:pPr algn="l"/>
              <a:t>2</a:t>
            </a:fld>
            <a:endParaRPr lang="en-US" b="1" dirty="0">
              <a:solidFill>
                <a:schemeClr val="bg1"/>
              </a:solidFill>
              <a:latin typeface="CaslonGraphiqueEF" panose="02000605090000020004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76B4C1-25A2-4744-BE3F-863E4E3A4D8C}"/>
              </a:ext>
            </a:extLst>
          </p:cNvPr>
          <p:cNvSpPr txBox="1"/>
          <p:nvPr/>
        </p:nvSpPr>
        <p:spPr>
          <a:xfrm>
            <a:off x="1455391" y="2649017"/>
            <a:ext cx="516193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MLB Statistic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Research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High Level Layout of Markov Decision Process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62835"/>
              </a:solidFill>
              <a:latin typeface="DIN Condensed" pitchFamily="2" charset="0"/>
            </a:endParaRPr>
          </a:p>
          <a:p>
            <a:endParaRPr lang="en-US" dirty="0">
              <a:solidFill>
                <a:srgbClr val="162835"/>
              </a:solidFill>
              <a:latin typeface="DIN Condensed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241770-8F39-1B41-BEEC-101774DD4B45}"/>
              </a:ext>
            </a:extLst>
          </p:cNvPr>
          <p:cNvSpPr/>
          <p:nvPr/>
        </p:nvSpPr>
        <p:spPr>
          <a:xfrm>
            <a:off x="6617327" y="2002686"/>
            <a:ext cx="29145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In Progress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AD3A83-8929-5348-A157-F0B75FEC78EF}"/>
              </a:ext>
            </a:extLst>
          </p:cNvPr>
          <p:cNvSpPr txBox="1"/>
          <p:nvPr/>
        </p:nvSpPr>
        <p:spPr>
          <a:xfrm>
            <a:off x="6617327" y="2649017"/>
            <a:ext cx="516193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Airport Data Collection (Manual)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Weather API Programming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Database Construction</a:t>
            </a:r>
          </a:p>
          <a:p>
            <a:endParaRPr lang="en-US" sz="2400" dirty="0">
              <a:solidFill>
                <a:srgbClr val="162835"/>
              </a:solidFill>
              <a:latin typeface="DIN Condensed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62835"/>
              </a:solidFill>
              <a:latin typeface="DIN Condensed" pitchFamily="2" charset="0"/>
            </a:endParaRPr>
          </a:p>
          <a:p>
            <a:endParaRPr lang="en-US" dirty="0">
              <a:solidFill>
                <a:srgbClr val="162835"/>
              </a:solidFill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45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0594898-4F13-F14A-B7BD-C0134677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11671"/>
            <a:ext cx="12192000" cy="646330"/>
          </a:xfrm>
          <a:solidFill>
            <a:srgbClr val="C9032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37141D6-6BF6-D24E-84B8-3D8BABA1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0219" y="6380667"/>
            <a:ext cx="2743200" cy="365125"/>
          </a:xfrm>
        </p:spPr>
        <p:txBody>
          <a:bodyPr/>
          <a:lstStyle/>
          <a:p>
            <a:pPr algn="l"/>
            <a:fld id="{64657460-F2D1-E04D-80CC-97673E90C4C1}" type="slidenum">
              <a:rPr lang="en-US" b="1" smtClean="0">
                <a:solidFill>
                  <a:schemeClr val="bg1"/>
                </a:solidFill>
                <a:latin typeface="CaslonGraphiqueEF" panose="02000605090000020004" pitchFamily="2" charset="0"/>
              </a:rPr>
              <a:pPr algn="l"/>
              <a:t>3</a:t>
            </a:fld>
            <a:endParaRPr lang="en-US" b="1" dirty="0">
              <a:solidFill>
                <a:schemeClr val="bg1"/>
              </a:solidFill>
              <a:latin typeface="CaslonGraphiqueEF" panose="0200060509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82E783-8A05-944E-B5B3-6E0E27AB812C}"/>
              </a:ext>
            </a:extLst>
          </p:cNvPr>
          <p:cNvSpPr/>
          <p:nvPr/>
        </p:nvSpPr>
        <p:spPr>
          <a:xfrm>
            <a:off x="686520" y="2021313"/>
            <a:ext cx="32798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Team OBP vs</a:t>
            </a:r>
          </a:p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Runs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0AA37A-2EC7-9F41-9FA8-25D5D0301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72"/>
          <a:stretch/>
        </p:blipFill>
        <p:spPr>
          <a:xfrm>
            <a:off x="4786168" y="548452"/>
            <a:ext cx="7124782" cy="54558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B54091-8908-A641-AEA6-46D89546F289}"/>
              </a:ext>
            </a:extLst>
          </p:cNvPr>
          <p:cNvSpPr txBox="1"/>
          <p:nvPr/>
        </p:nvSpPr>
        <p:spPr>
          <a:xfrm>
            <a:off x="686520" y="3221642"/>
            <a:ext cx="4099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IN Condensed" pitchFamily="2" charset="0"/>
              </a:rPr>
              <a:t>(Hits + Walks + Hit by Pitch) / </a:t>
            </a:r>
          </a:p>
          <a:p>
            <a:r>
              <a:rPr lang="en-US" sz="2000" dirty="0">
                <a:latin typeface="DIN Condensed" pitchFamily="2" charset="0"/>
              </a:rPr>
              <a:t>(At Bats + Walks + Hit by Pitch + Sacrifice Flies)</a:t>
            </a:r>
          </a:p>
        </p:txBody>
      </p:sp>
    </p:spTree>
    <p:extLst>
      <p:ext uri="{BB962C8B-B14F-4D97-AF65-F5344CB8AC3E}">
        <p14:creationId xmlns:p14="http://schemas.microsoft.com/office/powerpoint/2010/main" val="236502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0594898-4F13-F14A-B7BD-C0134677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11671"/>
            <a:ext cx="12192000" cy="646330"/>
          </a:xfrm>
          <a:solidFill>
            <a:srgbClr val="C9032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37141D6-6BF6-D24E-84B8-3D8BABA1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0219" y="6380667"/>
            <a:ext cx="2743200" cy="365125"/>
          </a:xfrm>
        </p:spPr>
        <p:txBody>
          <a:bodyPr/>
          <a:lstStyle/>
          <a:p>
            <a:pPr algn="l"/>
            <a:fld id="{64657460-F2D1-E04D-80CC-97673E90C4C1}" type="slidenum">
              <a:rPr lang="en-US" b="1" smtClean="0">
                <a:solidFill>
                  <a:schemeClr val="bg1"/>
                </a:solidFill>
                <a:latin typeface="CaslonGraphiqueEF" panose="02000605090000020004" pitchFamily="2" charset="0"/>
              </a:rPr>
              <a:pPr algn="l"/>
              <a:t>4</a:t>
            </a:fld>
            <a:endParaRPr lang="en-US" b="1" dirty="0">
              <a:solidFill>
                <a:schemeClr val="bg1"/>
              </a:solidFill>
              <a:latin typeface="CaslonGraphiqueEF" panose="0200060509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182E783-8A05-944E-B5B3-6E0E27AB812C}"/>
              </a:ext>
            </a:extLst>
          </p:cNvPr>
          <p:cNvSpPr/>
          <p:nvPr/>
        </p:nvSpPr>
        <p:spPr>
          <a:xfrm>
            <a:off x="538980" y="2078261"/>
            <a:ext cx="424718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Opponent OBP </a:t>
            </a:r>
          </a:p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Vs Runs Allowed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358934-494D-BA4C-9F53-1BE1644AB3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6"/>
          <a:stretch/>
        </p:blipFill>
        <p:spPr>
          <a:xfrm>
            <a:off x="5058916" y="581891"/>
            <a:ext cx="6870677" cy="5190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1711DC-A53C-7A4B-838C-A2BC8F4AD385}"/>
              </a:ext>
            </a:extLst>
          </p:cNvPr>
          <p:cNvSpPr txBox="1"/>
          <p:nvPr/>
        </p:nvSpPr>
        <p:spPr>
          <a:xfrm>
            <a:off x="538980" y="3261215"/>
            <a:ext cx="40996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IN Condensed" pitchFamily="2" charset="0"/>
              </a:rPr>
              <a:t>(Hits + Walks + Hit by Pitch) / </a:t>
            </a:r>
          </a:p>
          <a:p>
            <a:r>
              <a:rPr lang="en-US" sz="2000" dirty="0">
                <a:latin typeface="DIN Condensed" pitchFamily="2" charset="0"/>
              </a:rPr>
              <a:t>(At Bats + Walks + Hit by Pitch + Sacrifice Flies)</a:t>
            </a:r>
          </a:p>
        </p:txBody>
      </p:sp>
    </p:spTree>
    <p:extLst>
      <p:ext uri="{BB962C8B-B14F-4D97-AF65-F5344CB8AC3E}">
        <p14:creationId xmlns:p14="http://schemas.microsoft.com/office/powerpoint/2010/main" val="760833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7BF1A83-C4C2-1144-9C46-3F88F6A27F56}"/>
              </a:ext>
            </a:extLst>
          </p:cNvPr>
          <p:cNvSpPr/>
          <p:nvPr/>
        </p:nvSpPr>
        <p:spPr>
          <a:xfrm>
            <a:off x="2705166" y="1399560"/>
            <a:ext cx="67816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162835"/>
                </a:solidFill>
                <a:latin typeface="CaslonGraphiqueEF" panose="02000605090000020004" pitchFamily="2" charset="0"/>
                <a:cs typeface="Angsana New" panose="02020603050405020304" pitchFamily="18" charset="-34"/>
              </a:rPr>
              <a:t>Goals of Friday, March 15th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0594898-4F13-F14A-B7BD-C0134677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211671"/>
            <a:ext cx="12192000" cy="646330"/>
          </a:xfrm>
          <a:solidFill>
            <a:srgbClr val="C9032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37141D6-6BF6-D24E-84B8-3D8BABA10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80219" y="6380667"/>
            <a:ext cx="2743200" cy="365125"/>
          </a:xfrm>
        </p:spPr>
        <p:txBody>
          <a:bodyPr/>
          <a:lstStyle/>
          <a:p>
            <a:pPr algn="l"/>
            <a:fld id="{64657460-F2D1-E04D-80CC-97673E90C4C1}" type="slidenum">
              <a:rPr lang="en-US" b="1" smtClean="0">
                <a:solidFill>
                  <a:schemeClr val="bg1"/>
                </a:solidFill>
                <a:latin typeface="CaslonGraphiqueEF" panose="02000605090000020004" pitchFamily="2" charset="0"/>
              </a:rPr>
              <a:pPr algn="l"/>
              <a:t>5</a:t>
            </a:fld>
            <a:endParaRPr lang="en-US" b="1" dirty="0">
              <a:solidFill>
                <a:schemeClr val="bg1"/>
              </a:solidFill>
              <a:latin typeface="CaslonGraphiqueEF" panose="0200060509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71C514-811C-3846-B6F6-1577EA0C9DEB}"/>
              </a:ext>
            </a:extLst>
          </p:cNvPr>
          <p:cNvSpPr txBox="1"/>
          <p:nvPr/>
        </p:nvSpPr>
        <p:spPr>
          <a:xfrm>
            <a:off x="3769195" y="2045891"/>
            <a:ext cx="465360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Weather Data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Travel Data Collection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Database Construction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62835"/>
                </a:solidFill>
                <a:latin typeface="DIN Condensed" pitchFamily="2" charset="0"/>
              </a:rPr>
              <a:t>Exploratory Analysis of MLB Statistics based on Weather and Travel variables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162835"/>
              </a:solidFill>
              <a:latin typeface="DIN Condensed" pitchFamily="2" charset="0"/>
            </a:endParaRPr>
          </a:p>
          <a:p>
            <a:endParaRPr lang="en-US" dirty="0">
              <a:solidFill>
                <a:srgbClr val="162835"/>
              </a:solidFill>
              <a:latin typeface="DIN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722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1065</TotalTime>
  <Words>100</Words>
  <Application>Microsoft Macintosh PowerPoint</Application>
  <PresentationFormat>Widescreen</PresentationFormat>
  <Paragraphs>37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CaslonGraphiqueEF</vt:lpstr>
      <vt:lpstr>DIN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82</cp:revision>
  <cp:lastPrinted>2018-12-18T08:05:18Z</cp:lastPrinted>
  <dcterms:created xsi:type="dcterms:W3CDTF">2018-12-18T00:20:27Z</dcterms:created>
  <dcterms:modified xsi:type="dcterms:W3CDTF">2019-03-11T17:28:04Z</dcterms:modified>
</cp:coreProperties>
</file>

<file path=docProps/thumbnail.jpeg>
</file>